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8288000" cy="10287000"/>
  <p:notesSz cx="6858000" cy="9144000"/>
  <p:embeddedFontLst>
    <p:embeddedFont>
      <p:font typeface="Akzidenz-Grotesk Heavy" panose="020B0600000101010101" charset="0"/>
      <p:regular r:id="rId13"/>
    </p:embeddedFont>
    <p:embeddedFont>
      <p:font typeface="Barlow Condensed Heavy" panose="020B0600000101010101" charset="0"/>
      <p:regular r:id="rId14"/>
    </p:embeddedFont>
    <p:embeddedFont>
      <p:font typeface="Montserrat Bold" panose="020B0600000101010101" charset="0"/>
      <p:regular r:id="rId15"/>
    </p:embeddedFont>
    <p:embeddedFont>
      <p:font typeface="에스코어 드림 6 Bold" panose="020B0703030302020204" pitchFamily="34" charset="-127"/>
      <p:bold r:id="rId16"/>
    </p:embeddedFont>
    <p:embeddedFont>
      <p:font typeface="에스코어 드림 7 ExtraBold" panose="020B0803030302020204" pitchFamily="34" charset="-127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sv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3.sv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zShrQAl_cU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7002" y="2436835"/>
            <a:ext cx="2826827" cy="2826827"/>
          </a:xfrm>
          <a:custGeom>
            <a:avLst/>
            <a:gdLst/>
            <a:ahLst/>
            <a:cxnLst/>
            <a:rect l="l" t="t" r="r" b="b"/>
            <a:pathLst>
              <a:path w="2826827" h="2826827">
                <a:moveTo>
                  <a:pt x="0" y="0"/>
                </a:moveTo>
                <a:lnTo>
                  <a:pt x="2826826" y="0"/>
                </a:lnTo>
                <a:lnTo>
                  <a:pt x="2826826" y="2826827"/>
                </a:lnTo>
                <a:lnTo>
                  <a:pt x="0" y="2826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80507" y="3077683"/>
            <a:ext cx="11499644" cy="6180617"/>
            <a:chOff x="-1270" y="0"/>
            <a:chExt cx="5373370" cy="288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3370" cy="2887980"/>
            </a:xfrm>
            <a:custGeom>
              <a:avLst/>
              <a:gdLst/>
              <a:ahLst/>
              <a:cxnLst/>
              <a:rect l="l" t="t" r="r" b="b"/>
              <a:pathLst>
                <a:path w="5373370" h="2887980">
                  <a:moveTo>
                    <a:pt x="5373370" y="621030"/>
                  </a:moveTo>
                  <a:cubicBezTo>
                    <a:pt x="5373370" y="963930"/>
                    <a:pt x="5095240" y="1242060"/>
                    <a:pt x="4752340" y="1242060"/>
                  </a:cubicBezTo>
                  <a:lnTo>
                    <a:pt x="3628390" y="1242060"/>
                  </a:lnTo>
                  <a:cubicBezTo>
                    <a:pt x="3602990" y="1242060"/>
                    <a:pt x="3582670" y="1263650"/>
                    <a:pt x="3582670" y="1289050"/>
                  </a:cubicBezTo>
                  <a:cubicBezTo>
                    <a:pt x="3582670" y="1380490"/>
                    <a:pt x="3562350" y="1466850"/>
                    <a:pt x="3528060" y="1545590"/>
                  </a:cubicBezTo>
                  <a:cubicBezTo>
                    <a:pt x="3506470" y="1592580"/>
                    <a:pt x="3540760" y="1645920"/>
                    <a:pt x="3592830" y="1645920"/>
                  </a:cubicBezTo>
                  <a:cubicBezTo>
                    <a:pt x="3935730" y="1645920"/>
                    <a:pt x="4213860" y="1924050"/>
                    <a:pt x="4213860" y="2266950"/>
                  </a:cubicBezTo>
                  <a:cubicBezTo>
                    <a:pt x="4213860" y="2609850"/>
                    <a:pt x="3935730" y="2887980"/>
                    <a:pt x="3592830" y="2887980"/>
                  </a:cubicBezTo>
                  <a:lnTo>
                    <a:pt x="1252220" y="2887980"/>
                  </a:lnTo>
                  <a:cubicBezTo>
                    <a:pt x="909320" y="2887980"/>
                    <a:pt x="631190" y="2609850"/>
                    <a:pt x="631190" y="2266950"/>
                  </a:cubicBezTo>
                  <a:cubicBezTo>
                    <a:pt x="631190" y="2175510"/>
                    <a:pt x="651510" y="2089150"/>
                    <a:pt x="685800" y="2010410"/>
                  </a:cubicBezTo>
                  <a:cubicBezTo>
                    <a:pt x="707390" y="1963420"/>
                    <a:pt x="673100" y="1910080"/>
                    <a:pt x="621030" y="1910080"/>
                  </a:cubicBezTo>
                  <a:cubicBezTo>
                    <a:pt x="278130" y="1910080"/>
                    <a:pt x="0" y="1631950"/>
                    <a:pt x="0" y="1289050"/>
                  </a:cubicBezTo>
                  <a:cubicBezTo>
                    <a:pt x="0" y="946150"/>
                    <a:pt x="278130" y="668020"/>
                    <a:pt x="621030" y="668020"/>
                  </a:cubicBezTo>
                  <a:lnTo>
                    <a:pt x="1744980" y="668020"/>
                  </a:lnTo>
                  <a:cubicBezTo>
                    <a:pt x="1770380" y="668020"/>
                    <a:pt x="1790700" y="647700"/>
                    <a:pt x="1790700" y="622300"/>
                  </a:cubicBezTo>
                  <a:lnTo>
                    <a:pt x="1790700" y="621030"/>
                  </a:lnTo>
                  <a:cubicBezTo>
                    <a:pt x="1790700" y="278130"/>
                    <a:pt x="2068830" y="0"/>
                    <a:pt x="2411730" y="0"/>
                  </a:cubicBezTo>
                  <a:lnTo>
                    <a:pt x="4751070" y="0"/>
                  </a:lnTo>
                  <a:cubicBezTo>
                    <a:pt x="5095240" y="0"/>
                    <a:pt x="5373370" y="278130"/>
                    <a:pt x="5373370" y="621030"/>
                  </a:cubicBezTo>
                  <a:close/>
                </a:path>
              </a:pathLst>
            </a:custGeom>
            <a:blipFill>
              <a:blip r:embed="rId4"/>
              <a:stretch>
                <a:fillRect t="-9610" b="-1446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36521" y="3307946"/>
            <a:ext cx="2594369" cy="4588246"/>
            <a:chOff x="0" y="0"/>
            <a:chExt cx="683291" cy="1208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-2522313"/>
            <a:ext cx="4687449" cy="4687449"/>
          </a:xfrm>
          <a:custGeom>
            <a:avLst/>
            <a:gdLst/>
            <a:ahLst/>
            <a:cxnLst/>
            <a:rect l="l" t="t" r="r" b="b"/>
            <a:pathLst>
              <a:path w="4687449" h="4687449">
                <a:moveTo>
                  <a:pt x="0" y="0"/>
                </a:moveTo>
                <a:lnTo>
                  <a:pt x="4687449" y="0"/>
                </a:lnTo>
                <a:lnTo>
                  <a:pt x="4687449" y="4687449"/>
                </a:lnTo>
                <a:lnTo>
                  <a:pt x="0" y="4687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1728342" y="3077683"/>
            <a:ext cx="1255390" cy="1255390"/>
          </a:xfrm>
          <a:custGeom>
            <a:avLst/>
            <a:gdLst/>
            <a:ahLst/>
            <a:cxnLst/>
            <a:rect l="l" t="t" r="r" b="b"/>
            <a:pathLst>
              <a:path w="1255390" h="1255390">
                <a:moveTo>
                  <a:pt x="0" y="0"/>
                </a:moveTo>
                <a:lnTo>
                  <a:pt x="1255390" y="0"/>
                </a:lnTo>
                <a:lnTo>
                  <a:pt x="1255390" y="1255390"/>
                </a:lnTo>
                <a:lnTo>
                  <a:pt x="0" y="1255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183453" y="7588265"/>
            <a:ext cx="4775152" cy="4775152"/>
          </a:xfrm>
          <a:custGeom>
            <a:avLst/>
            <a:gdLst/>
            <a:ahLst/>
            <a:cxnLst/>
            <a:rect l="l" t="t" r="r" b="b"/>
            <a:pathLst>
              <a:path w="4775152" h="4775152">
                <a:moveTo>
                  <a:pt x="0" y="0"/>
                </a:moveTo>
                <a:lnTo>
                  <a:pt x="4775152" y="0"/>
                </a:lnTo>
                <a:lnTo>
                  <a:pt x="4775152" y="4775152"/>
                </a:lnTo>
                <a:lnTo>
                  <a:pt x="0" y="4775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412807" y="2938304"/>
            <a:ext cx="9734623" cy="1956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27"/>
              </a:lnSpc>
            </a:pPr>
            <a:r>
              <a:rPr lang="en-US" sz="14298" b="1" dirty="0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GO ZIP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580312" y="2220157"/>
            <a:ext cx="806841" cy="564789"/>
          </a:xfrm>
          <a:custGeom>
            <a:avLst/>
            <a:gdLst/>
            <a:ahLst/>
            <a:cxnLst/>
            <a:rect l="l" t="t" r="r" b="b"/>
            <a:pathLst>
              <a:path w="806841" h="564789">
                <a:moveTo>
                  <a:pt x="0" y="0"/>
                </a:moveTo>
                <a:lnTo>
                  <a:pt x="806841" y="0"/>
                </a:lnTo>
                <a:lnTo>
                  <a:pt x="806841" y="564789"/>
                </a:lnTo>
                <a:lnTo>
                  <a:pt x="0" y="564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412807" y="4863844"/>
            <a:ext cx="7315200" cy="63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4000" b="1" dirty="0" err="1">
                <a:solidFill>
                  <a:srgbClr val="02182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부동산</a:t>
            </a:r>
            <a:r>
              <a:rPr lang="en-US" sz="4000" b="1" dirty="0">
                <a:solidFill>
                  <a:srgbClr val="02182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 </a:t>
            </a:r>
            <a:r>
              <a:rPr lang="en-US" sz="4000" b="1" dirty="0" err="1">
                <a:solidFill>
                  <a:srgbClr val="02182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정보</a:t>
            </a:r>
            <a:r>
              <a:rPr lang="en-US" sz="4000" b="1" dirty="0">
                <a:solidFill>
                  <a:srgbClr val="02182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 </a:t>
            </a:r>
            <a:r>
              <a:rPr lang="en-US" sz="4000" b="1" dirty="0" err="1">
                <a:solidFill>
                  <a:srgbClr val="02182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플랫폼</a:t>
            </a:r>
            <a:endParaRPr lang="en-US" sz="4000" b="1" dirty="0">
              <a:solidFill>
                <a:srgbClr val="021828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 Heavy"/>
              <a:sym typeface="Akzidenz-Grotesk Heavy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344355" y="8878222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2361759" y="5583003"/>
            <a:ext cx="4821694" cy="333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당신의</a:t>
            </a:r>
            <a:r>
              <a:rPr lang="en-US" sz="2000" b="1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공간</a:t>
            </a:r>
            <a:r>
              <a:rPr lang="en-US" sz="2000" b="1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우리의</a:t>
            </a:r>
            <a:r>
              <a:rPr lang="en-US" sz="2000" b="1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데이터로</a:t>
            </a:r>
            <a:r>
              <a:rPr lang="en-US" sz="2000" b="1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완성됩니다</a:t>
            </a:r>
            <a:r>
              <a:rPr lang="en-US" sz="2000" b="1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1894" y="8685214"/>
            <a:ext cx="1984105" cy="692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1331701</a:t>
            </a:r>
            <a:r>
              <a:rPr lang="en-US" sz="2000" b="1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kzidenz-Grotesk Bold"/>
                <a:sym typeface="Akzidenz-Grotesk Bold"/>
              </a:rPr>
              <a:t>손영재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kzidenz-Grotesk Bold"/>
                <a:sym typeface="Akzidenz-Grotesk Bold"/>
              </a:rPr>
              <a:t>1333303이지혜</a:t>
            </a:r>
          </a:p>
        </p:txBody>
      </p:sp>
      <p:sp>
        <p:nvSpPr>
          <p:cNvPr id="17" name="Freeform 17"/>
          <p:cNvSpPr/>
          <p:nvPr/>
        </p:nvSpPr>
        <p:spPr>
          <a:xfrm>
            <a:off x="0" y="0"/>
            <a:ext cx="593601" cy="642038"/>
          </a:xfrm>
          <a:custGeom>
            <a:avLst/>
            <a:gdLst/>
            <a:ahLst/>
            <a:cxnLst/>
            <a:rect l="l" t="t" r="r" b="b"/>
            <a:pathLst>
              <a:path w="593601" h="642038">
                <a:moveTo>
                  <a:pt x="0" y="0"/>
                </a:moveTo>
                <a:lnTo>
                  <a:pt x="593601" y="0"/>
                </a:lnTo>
                <a:lnTo>
                  <a:pt x="593601" y="642038"/>
                </a:lnTo>
                <a:lnTo>
                  <a:pt x="0" y="642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392170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648406" y="1028700"/>
            <a:ext cx="1858734" cy="18587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277754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4764958" y="3084878"/>
            <a:ext cx="10101864" cy="395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36"/>
              </a:lnSpc>
            </a:pPr>
            <a:r>
              <a:rPr lang="en-US" sz="22154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QnA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264511" y="53486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2996" y="2782372"/>
            <a:ext cx="18288000" cy="5894830"/>
            <a:chOff x="0" y="0"/>
            <a:chExt cx="4816593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52548"/>
            </a:xfrm>
            <a:custGeom>
              <a:avLst/>
              <a:gdLst/>
              <a:ahLst/>
              <a:cxnLst/>
              <a:rect l="l" t="t" r="r" b="b"/>
              <a:pathLst>
                <a:path w="4816592" h="1552548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20061" y="3898835"/>
            <a:ext cx="12447879" cy="231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050"/>
              </a:lnSpc>
              <a:spcBef>
                <a:spcPct val="0"/>
              </a:spcBef>
            </a:pPr>
            <a:r>
              <a:rPr lang="en-US" sz="15000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감사합니다</a:t>
            </a:r>
            <a:endParaRPr lang="en-US" sz="15000" b="1" dirty="0">
              <a:solidFill>
                <a:srgbClr val="0E2F5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 Heavy"/>
              <a:sym typeface="Akzidenz-Grotesk Heav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392170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648406" y="1028700"/>
            <a:ext cx="1858734" cy="18587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277754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558327" y="8958900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731524" y="9170889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6691509" y="1299677"/>
            <a:ext cx="4904983" cy="158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2"/>
              </a:lnSpc>
            </a:pPr>
            <a:r>
              <a:rPr lang="en-US" sz="88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Index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264511" y="53486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962859" y="356416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 dirty="0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0433" y="356077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0E2F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6077" y="4603687"/>
            <a:ext cx="2743420" cy="41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시장 분석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77627" y="356077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78056" y="4603687"/>
            <a:ext cx="2743420" cy="41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시스템 아키텍처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84822" y="356416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0E2F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06063" y="6732890"/>
            <a:ext cx="2743420" cy="41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요구사항 명세서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40549" y="568425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79038" y="6723503"/>
            <a:ext cx="3282164" cy="42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 err="1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개발</a:t>
            </a:r>
            <a:r>
              <a:rPr lang="en-US" sz="2524" spc="247" dirty="0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524" spc="247" dirty="0" err="1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결과</a:t>
            </a:r>
            <a:r>
              <a:rPr lang="en-US" sz="2524" spc="247" dirty="0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(</a:t>
            </a:r>
            <a:r>
              <a:rPr lang="en-US" sz="2524" spc="247" dirty="0" err="1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시연영상</a:t>
            </a:r>
            <a:r>
              <a:rPr lang="en-US" sz="2524" spc="247" dirty="0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23840" y="568425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0E2F5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29816" y="6723503"/>
            <a:ext cx="2743420" cy="41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 err="1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QnA</a:t>
            </a:r>
            <a:endParaRPr lang="en-US" sz="2524" spc="247" dirty="0">
              <a:solidFill>
                <a:srgbClr val="231F2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"/>
              <a:sym typeface="Akzidenz-Grotesk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717287" y="4603687"/>
            <a:ext cx="2873661" cy="42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 err="1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기획</a:t>
            </a:r>
            <a:r>
              <a:rPr lang="en-US" sz="2524" spc="247" dirty="0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524" spc="247" dirty="0" err="1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배경</a:t>
            </a:r>
            <a:r>
              <a:rPr lang="en-US" sz="2524" spc="247" dirty="0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및 </a:t>
            </a:r>
            <a:r>
              <a:rPr lang="en-US" sz="2524" spc="247" dirty="0" err="1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목표</a:t>
            </a:r>
            <a:endParaRPr lang="en-US" sz="2524" spc="247" dirty="0">
              <a:solidFill>
                <a:srgbClr val="231F2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"/>
              <a:sym typeface="Akzidenz-Grotesk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0" y="0"/>
            <a:ext cx="593601" cy="642038"/>
          </a:xfrm>
          <a:custGeom>
            <a:avLst/>
            <a:gdLst/>
            <a:ahLst/>
            <a:cxnLst/>
            <a:rect l="l" t="t" r="r" b="b"/>
            <a:pathLst>
              <a:path w="593601" h="642038">
                <a:moveTo>
                  <a:pt x="0" y="0"/>
                </a:moveTo>
                <a:lnTo>
                  <a:pt x="593601" y="0"/>
                </a:lnTo>
                <a:lnTo>
                  <a:pt x="593601" y="642038"/>
                </a:lnTo>
                <a:lnTo>
                  <a:pt x="0" y="6420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1902485" y="5556403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21681" y="4603687"/>
            <a:ext cx="2873661" cy="42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역할 분담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04199" y="4186300"/>
            <a:ext cx="5894903" cy="1121225"/>
            <a:chOff x="0" y="0"/>
            <a:chExt cx="1552567" cy="295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2567" cy="295302"/>
            </a:xfrm>
            <a:custGeom>
              <a:avLst/>
              <a:gdLst/>
              <a:ahLst/>
              <a:cxnLst/>
              <a:rect l="l" t="t" r="r" b="b"/>
              <a:pathLst>
                <a:path w="1552567" h="295302">
                  <a:moveTo>
                    <a:pt x="66980" y="0"/>
                  </a:moveTo>
                  <a:lnTo>
                    <a:pt x="1485587" y="0"/>
                  </a:lnTo>
                  <a:cubicBezTo>
                    <a:pt x="1522579" y="0"/>
                    <a:pt x="1552567" y="29988"/>
                    <a:pt x="1552567" y="66980"/>
                  </a:cubicBezTo>
                  <a:lnTo>
                    <a:pt x="1552567" y="228322"/>
                  </a:lnTo>
                  <a:cubicBezTo>
                    <a:pt x="1552567" y="265314"/>
                    <a:pt x="1522579" y="295302"/>
                    <a:pt x="1485587" y="295302"/>
                  </a:cubicBezTo>
                  <a:lnTo>
                    <a:pt x="66980" y="295302"/>
                  </a:lnTo>
                  <a:cubicBezTo>
                    <a:pt x="29988" y="295302"/>
                    <a:pt x="0" y="265314"/>
                    <a:pt x="0" y="228322"/>
                  </a:cubicBezTo>
                  <a:lnTo>
                    <a:pt x="0" y="66980"/>
                  </a:lnTo>
                  <a:cubicBezTo>
                    <a:pt x="0" y="29988"/>
                    <a:pt x="29988" y="0"/>
                    <a:pt x="66980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ko-KR" altLang="en-US" sz="2400" b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52567" cy="39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400" b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kzidenz-Grotesk Bold"/>
                  <a:sym typeface="Akzidenz-Grotesk Bold"/>
                </a:rPr>
                <a:t>💡 지역 기반 증감률 랭킹 제공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04199" y="6728874"/>
            <a:ext cx="5894903" cy="987561"/>
            <a:chOff x="0" y="0"/>
            <a:chExt cx="1552567" cy="2600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2567" cy="260098"/>
            </a:xfrm>
            <a:custGeom>
              <a:avLst/>
              <a:gdLst/>
              <a:ahLst/>
              <a:cxnLst/>
              <a:rect l="l" t="t" r="r" b="b"/>
              <a:pathLst>
                <a:path w="1552567" h="260098">
                  <a:moveTo>
                    <a:pt x="66980" y="0"/>
                  </a:moveTo>
                  <a:lnTo>
                    <a:pt x="1485587" y="0"/>
                  </a:lnTo>
                  <a:cubicBezTo>
                    <a:pt x="1522579" y="0"/>
                    <a:pt x="1552567" y="29988"/>
                    <a:pt x="1552567" y="66980"/>
                  </a:cubicBezTo>
                  <a:lnTo>
                    <a:pt x="1552567" y="193119"/>
                  </a:lnTo>
                  <a:cubicBezTo>
                    <a:pt x="1552567" y="230111"/>
                    <a:pt x="1522579" y="260098"/>
                    <a:pt x="1485587" y="260098"/>
                  </a:cubicBezTo>
                  <a:lnTo>
                    <a:pt x="66980" y="260098"/>
                  </a:lnTo>
                  <a:cubicBezTo>
                    <a:pt x="49215" y="260098"/>
                    <a:pt x="32179" y="253042"/>
                    <a:pt x="19618" y="240480"/>
                  </a:cubicBezTo>
                  <a:cubicBezTo>
                    <a:pt x="7057" y="227919"/>
                    <a:pt x="0" y="210883"/>
                    <a:pt x="0" y="193119"/>
                  </a:cubicBezTo>
                  <a:lnTo>
                    <a:pt x="0" y="66980"/>
                  </a:lnTo>
                  <a:cubicBezTo>
                    <a:pt x="0" y="29988"/>
                    <a:pt x="29988" y="0"/>
                    <a:pt x="66980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ko-KR" altLang="en-US" sz="2400" b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552567" cy="355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kzidenz-Grotesk Bold"/>
                  <a:sym typeface="Akzidenz-Grotesk Bold"/>
                </a:rPr>
                <a:t>💡AI </a:t>
              </a:r>
              <a:r>
                <a:rPr lang="en-US" sz="2400" b="1" dirty="0" err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kzidenz-Grotesk Bold"/>
                  <a:sym typeface="Akzidenz-Grotesk Bold"/>
                </a:rPr>
                <a:t>추천으로</a:t>
              </a:r>
              <a:r>
                <a:rPr lang="en-US" sz="2400" b="1" dirty="0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kzidenz-Grotesk Bold"/>
                  <a:sym typeface="Akzidenz-Grotesk Bold"/>
                </a:rPr>
                <a:t> </a:t>
              </a:r>
              <a:r>
                <a:rPr lang="en-US" sz="2400" b="1" dirty="0" err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kzidenz-Grotesk Bold"/>
                  <a:sym typeface="Akzidenz-Grotesk Bold"/>
                </a:rPr>
                <a:t>비대면</a:t>
              </a:r>
              <a:r>
                <a:rPr lang="en-US" sz="2400" b="1" dirty="0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kzidenz-Grotesk Bold"/>
                  <a:sym typeface="Akzidenz-Grotesk Bold"/>
                </a:rPr>
                <a:t> </a:t>
              </a:r>
              <a:r>
                <a:rPr lang="en-US" sz="2400" b="1" dirty="0" err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kzidenz-Grotesk Bold"/>
                  <a:sym typeface="Akzidenz-Grotesk Bold"/>
                </a:rPr>
                <a:t>시세</a:t>
              </a:r>
              <a:r>
                <a:rPr lang="en-US" sz="2400" b="1" dirty="0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kzidenz-Grotesk Bold"/>
                  <a:sym typeface="Akzidenz-Grotesk Bold"/>
                </a:rPr>
                <a:t> </a:t>
              </a:r>
              <a:r>
                <a:rPr lang="en-US" sz="2400" b="1" dirty="0" err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kzidenz-Grotesk Bold"/>
                  <a:sym typeface="Akzidenz-Grotesk Bold"/>
                </a:rPr>
                <a:t>탐색</a:t>
              </a:r>
              <a:endParaRPr lang="en-US" sz="24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04199" y="5552856"/>
            <a:ext cx="5894903" cy="931542"/>
            <a:chOff x="0" y="0"/>
            <a:chExt cx="1552567" cy="2453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2567" cy="245344"/>
            </a:xfrm>
            <a:custGeom>
              <a:avLst/>
              <a:gdLst/>
              <a:ahLst/>
              <a:cxnLst/>
              <a:rect l="l" t="t" r="r" b="b"/>
              <a:pathLst>
                <a:path w="1552567" h="245344">
                  <a:moveTo>
                    <a:pt x="24953" y="0"/>
                  </a:moveTo>
                  <a:lnTo>
                    <a:pt x="1527614" y="0"/>
                  </a:lnTo>
                  <a:cubicBezTo>
                    <a:pt x="1534232" y="0"/>
                    <a:pt x="1540579" y="2629"/>
                    <a:pt x="1545258" y="7309"/>
                  </a:cubicBezTo>
                  <a:cubicBezTo>
                    <a:pt x="1549938" y="11988"/>
                    <a:pt x="1552567" y="18335"/>
                    <a:pt x="1552567" y="24953"/>
                  </a:cubicBezTo>
                  <a:lnTo>
                    <a:pt x="1552567" y="220391"/>
                  </a:lnTo>
                  <a:cubicBezTo>
                    <a:pt x="1552567" y="227009"/>
                    <a:pt x="1549938" y="233356"/>
                    <a:pt x="1545258" y="238036"/>
                  </a:cubicBezTo>
                  <a:cubicBezTo>
                    <a:pt x="1540579" y="242715"/>
                    <a:pt x="1534232" y="245344"/>
                    <a:pt x="1527614" y="245344"/>
                  </a:cubicBezTo>
                  <a:lnTo>
                    <a:pt x="24953" y="245344"/>
                  </a:lnTo>
                  <a:cubicBezTo>
                    <a:pt x="18335" y="245344"/>
                    <a:pt x="11988" y="242715"/>
                    <a:pt x="7309" y="238036"/>
                  </a:cubicBezTo>
                  <a:cubicBezTo>
                    <a:pt x="2629" y="233356"/>
                    <a:pt x="0" y="227009"/>
                    <a:pt x="0" y="220391"/>
                  </a:cubicBezTo>
                  <a:lnTo>
                    <a:pt x="0" y="24953"/>
                  </a:lnTo>
                  <a:cubicBezTo>
                    <a:pt x="0" y="18335"/>
                    <a:pt x="2629" y="11988"/>
                    <a:pt x="7309" y="7309"/>
                  </a:cubicBezTo>
                  <a:cubicBezTo>
                    <a:pt x="11988" y="2629"/>
                    <a:pt x="18335" y="0"/>
                    <a:pt x="24953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ko-KR" altLang="en-US" sz="2400" b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1552567" cy="340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400" b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kzidenz-Grotesk Bold"/>
                  <a:sym typeface="Akzidenz-Grotesk Bold"/>
                </a:rPr>
                <a:t>💡사용자 맞춤 데이터 필터링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04199" y="7960911"/>
            <a:ext cx="5894903" cy="986572"/>
            <a:chOff x="0" y="0"/>
            <a:chExt cx="1552567" cy="259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2567" cy="259838"/>
            </a:xfrm>
            <a:custGeom>
              <a:avLst/>
              <a:gdLst/>
              <a:ahLst/>
              <a:cxnLst/>
              <a:rect l="l" t="t" r="r" b="b"/>
              <a:pathLst>
                <a:path w="1552567" h="259838">
                  <a:moveTo>
                    <a:pt x="24953" y="0"/>
                  </a:moveTo>
                  <a:lnTo>
                    <a:pt x="1527614" y="0"/>
                  </a:lnTo>
                  <a:cubicBezTo>
                    <a:pt x="1534232" y="0"/>
                    <a:pt x="1540579" y="2629"/>
                    <a:pt x="1545258" y="7309"/>
                  </a:cubicBezTo>
                  <a:cubicBezTo>
                    <a:pt x="1549938" y="11988"/>
                    <a:pt x="1552567" y="18335"/>
                    <a:pt x="1552567" y="24953"/>
                  </a:cubicBezTo>
                  <a:lnTo>
                    <a:pt x="1552567" y="234885"/>
                  </a:lnTo>
                  <a:cubicBezTo>
                    <a:pt x="1552567" y="248666"/>
                    <a:pt x="1541395" y="259838"/>
                    <a:pt x="1527614" y="259838"/>
                  </a:cubicBezTo>
                  <a:lnTo>
                    <a:pt x="24953" y="259838"/>
                  </a:lnTo>
                  <a:cubicBezTo>
                    <a:pt x="18335" y="259838"/>
                    <a:pt x="11988" y="257209"/>
                    <a:pt x="7309" y="252529"/>
                  </a:cubicBezTo>
                  <a:cubicBezTo>
                    <a:pt x="2629" y="247850"/>
                    <a:pt x="0" y="241503"/>
                    <a:pt x="0" y="234885"/>
                  </a:cubicBezTo>
                  <a:lnTo>
                    <a:pt x="0" y="24953"/>
                  </a:lnTo>
                  <a:cubicBezTo>
                    <a:pt x="0" y="18335"/>
                    <a:pt x="2629" y="11988"/>
                    <a:pt x="7309" y="7309"/>
                  </a:cubicBezTo>
                  <a:cubicBezTo>
                    <a:pt x="11988" y="2629"/>
                    <a:pt x="18335" y="0"/>
                    <a:pt x="24953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ko-KR" altLang="en-US" sz="24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552567" cy="355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400" b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kzidenz-Grotesk Bold"/>
                  <a:sym typeface="Akzidenz-Grotesk Bold"/>
                </a:rPr>
                <a:t>💡시장 예측 토대 마련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9900" y="2208833"/>
            <a:ext cx="1496945" cy="149694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475942" y="2474444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0" y="0"/>
            <a:ext cx="593601" cy="642038"/>
          </a:xfrm>
          <a:custGeom>
            <a:avLst/>
            <a:gdLst/>
            <a:ahLst/>
            <a:cxnLst/>
            <a:rect l="l" t="t" r="r" b="b"/>
            <a:pathLst>
              <a:path w="593601" h="642038">
                <a:moveTo>
                  <a:pt x="0" y="0"/>
                </a:moveTo>
                <a:lnTo>
                  <a:pt x="593601" y="0"/>
                </a:lnTo>
                <a:lnTo>
                  <a:pt x="593601" y="642038"/>
                </a:lnTo>
                <a:lnTo>
                  <a:pt x="0" y="642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2763870" y="4186300"/>
            <a:ext cx="4820333" cy="4820333"/>
          </a:xfrm>
          <a:custGeom>
            <a:avLst/>
            <a:gdLst/>
            <a:ahLst/>
            <a:cxnLst/>
            <a:rect l="l" t="t" r="r" b="b"/>
            <a:pathLst>
              <a:path w="4820333" h="4820333">
                <a:moveTo>
                  <a:pt x="0" y="0"/>
                </a:moveTo>
                <a:lnTo>
                  <a:pt x="4820334" y="0"/>
                </a:lnTo>
                <a:lnTo>
                  <a:pt x="4820334" y="4820334"/>
                </a:lnTo>
                <a:lnTo>
                  <a:pt x="0" y="4820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7844238" y="5377347"/>
            <a:ext cx="1823745" cy="1289885"/>
          </a:xfrm>
          <a:custGeom>
            <a:avLst/>
            <a:gdLst/>
            <a:ahLst/>
            <a:cxnLst/>
            <a:rect l="l" t="t" r="r" b="b"/>
            <a:pathLst>
              <a:path w="1823745" h="1289885">
                <a:moveTo>
                  <a:pt x="0" y="0"/>
                </a:moveTo>
                <a:lnTo>
                  <a:pt x="1823745" y="0"/>
                </a:lnTo>
                <a:lnTo>
                  <a:pt x="1823745" y="1289885"/>
                </a:lnTo>
                <a:lnTo>
                  <a:pt x="0" y="1289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97194" y="3050878"/>
            <a:ext cx="5677501" cy="9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 b="1" dirty="0" err="1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높아진</a:t>
            </a:r>
            <a:r>
              <a:rPr lang="en-US" sz="2500" b="1" dirty="0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 </a:t>
            </a:r>
            <a:r>
              <a:rPr lang="en-US" sz="2500" b="1" dirty="0" err="1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시장</a:t>
            </a:r>
            <a:r>
              <a:rPr lang="en-US" sz="2500" b="1" dirty="0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 </a:t>
            </a:r>
            <a:r>
              <a:rPr lang="en-US" sz="2500" b="1" dirty="0" err="1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변동성과</a:t>
            </a:r>
            <a:r>
              <a:rPr lang="en-US" sz="2500" b="1" dirty="0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 </a:t>
            </a:r>
            <a:r>
              <a:rPr lang="en-US" sz="2500" b="1" dirty="0" err="1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방대한</a:t>
            </a:r>
            <a:r>
              <a:rPr lang="en-US" sz="2500" b="1" dirty="0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 </a:t>
            </a:r>
            <a:r>
              <a:rPr lang="en-US" sz="2500" b="1" dirty="0" err="1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데이터</a:t>
            </a:r>
            <a:r>
              <a:rPr lang="en-US" sz="2500" b="1" dirty="0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 속 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맞춤</a:t>
            </a:r>
            <a:r>
              <a:rPr lang="en-US" sz="2500" b="1" dirty="0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 </a:t>
            </a:r>
            <a:r>
              <a:rPr lang="en-US" sz="2500" b="1" dirty="0" err="1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정보를</a:t>
            </a:r>
            <a:r>
              <a:rPr lang="en-US" sz="2500" b="1" dirty="0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 </a:t>
            </a:r>
            <a:r>
              <a:rPr lang="en-US" sz="2500" b="1" dirty="0" err="1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찾기가</a:t>
            </a:r>
            <a:r>
              <a:rPr lang="en-US" sz="2500" b="1" dirty="0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 </a:t>
            </a:r>
            <a:r>
              <a:rPr lang="en-US" sz="2500" b="1" dirty="0" err="1">
                <a:solidFill>
                  <a:srgbClr val="19191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어려움</a:t>
            </a:r>
            <a:endParaRPr lang="en-US" sz="2500" b="1" dirty="0">
              <a:solidFill>
                <a:srgbClr val="19191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 Bold"/>
              <a:sym typeface="Akzidenz-Grotesk Bold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117957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988421" y="885825"/>
            <a:ext cx="5503820" cy="821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기획</a:t>
            </a:r>
            <a:r>
              <a:rPr lang="en-US" sz="5299" b="1" dirty="0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배경</a:t>
            </a:r>
            <a:r>
              <a:rPr lang="en-US" sz="5299" b="1" dirty="0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 및 </a:t>
            </a:r>
            <a:r>
              <a:rPr lang="en-US" sz="5299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목표</a:t>
            </a:r>
            <a:endParaRPr lang="en-US" sz="5299" b="1" dirty="0">
              <a:solidFill>
                <a:srgbClr val="0E2F5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 Heavy"/>
              <a:sym typeface="Akzidenz-Grotesk Heav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6112" y="5985800"/>
            <a:ext cx="6149295" cy="3086791"/>
            <a:chOff x="0" y="0"/>
            <a:chExt cx="1619567" cy="8129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9568" cy="812982"/>
            </a:xfrm>
            <a:custGeom>
              <a:avLst/>
              <a:gdLst/>
              <a:ahLst/>
              <a:cxnLst/>
              <a:rect l="l" t="t" r="r" b="b"/>
              <a:pathLst>
                <a:path w="1619568" h="812982">
                  <a:moveTo>
                    <a:pt x="64209" y="0"/>
                  </a:moveTo>
                  <a:lnTo>
                    <a:pt x="1555359" y="0"/>
                  </a:lnTo>
                  <a:cubicBezTo>
                    <a:pt x="1572388" y="0"/>
                    <a:pt x="1588720" y="6765"/>
                    <a:pt x="1600761" y="18806"/>
                  </a:cubicBezTo>
                  <a:cubicBezTo>
                    <a:pt x="1612803" y="30848"/>
                    <a:pt x="1619568" y="47179"/>
                    <a:pt x="1619568" y="64209"/>
                  </a:cubicBezTo>
                  <a:lnTo>
                    <a:pt x="1619568" y="748773"/>
                  </a:lnTo>
                  <a:cubicBezTo>
                    <a:pt x="1619568" y="765803"/>
                    <a:pt x="1612803" y="782134"/>
                    <a:pt x="1600761" y="794176"/>
                  </a:cubicBezTo>
                  <a:cubicBezTo>
                    <a:pt x="1588720" y="806217"/>
                    <a:pt x="1572388" y="812982"/>
                    <a:pt x="1555359" y="812982"/>
                  </a:cubicBezTo>
                  <a:lnTo>
                    <a:pt x="64209" y="812982"/>
                  </a:lnTo>
                  <a:cubicBezTo>
                    <a:pt x="47179" y="812982"/>
                    <a:pt x="30848" y="806217"/>
                    <a:pt x="18806" y="794176"/>
                  </a:cubicBezTo>
                  <a:cubicBezTo>
                    <a:pt x="6765" y="782134"/>
                    <a:pt x="0" y="765803"/>
                    <a:pt x="0" y="748773"/>
                  </a:cubicBezTo>
                  <a:lnTo>
                    <a:pt x="0" y="64209"/>
                  </a:lnTo>
                  <a:cubicBezTo>
                    <a:pt x="0" y="47179"/>
                    <a:pt x="6765" y="30848"/>
                    <a:pt x="18806" y="18806"/>
                  </a:cubicBezTo>
                  <a:cubicBezTo>
                    <a:pt x="30848" y="6765"/>
                    <a:pt x="47179" y="0"/>
                    <a:pt x="64209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71450"/>
              <a:ext cx="1619567" cy="984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2671660" y="4572660"/>
            <a:ext cx="1925851" cy="1925851"/>
          </a:xfrm>
          <a:custGeom>
            <a:avLst/>
            <a:gdLst/>
            <a:ahLst/>
            <a:cxnLst/>
            <a:rect l="l" t="t" r="r" b="b"/>
            <a:pathLst>
              <a:path w="1925851" h="1925851">
                <a:moveTo>
                  <a:pt x="0" y="0"/>
                </a:moveTo>
                <a:lnTo>
                  <a:pt x="1925851" y="0"/>
                </a:lnTo>
                <a:lnTo>
                  <a:pt x="1925851" y="1925851"/>
                </a:lnTo>
                <a:lnTo>
                  <a:pt x="0" y="1925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928282" y="3275325"/>
            <a:ext cx="5385764" cy="3223186"/>
            <a:chOff x="0" y="0"/>
            <a:chExt cx="1418473" cy="8489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848905"/>
            </a:xfrm>
            <a:custGeom>
              <a:avLst/>
              <a:gdLst/>
              <a:ahLst/>
              <a:cxnLst/>
              <a:rect l="l" t="t" r="r" b="b"/>
              <a:pathLst>
                <a:path w="1418473" h="848905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775594"/>
                  </a:lnTo>
                  <a:cubicBezTo>
                    <a:pt x="1418473" y="795037"/>
                    <a:pt x="1410749" y="813684"/>
                    <a:pt x="1397000" y="827433"/>
                  </a:cubicBezTo>
                  <a:cubicBezTo>
                    <a:pt x="1383252" y="841181"/>
                    <a:pt x="1364605" y="848905"/>
                    <a:pt x="1345161" y="848905"/>
                  </a:cubicBezTo>
                  <a:lnTo>
                    <a:pt x="73311" y="848905"/>
                  </a:lnTo>
                  <a:cubicBezTo>
                    <a:pt x="32823" y="848905"/>
                    <a:pt x="0" y="816082"/>
                    <a:pt x="0" y="775594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71450"/>
              <a:ext cx="1418473" cy="1020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4151100" y="5143500"/>
            <a:ext cx="2056408" cy="2056408"/>
          </a:xfrm>
          <a:custGeom>
            <a:avLst/>
            <a:gdLst/>
            <a:ahLst/>
            <a:cxnLst/>
            <a:rect l="l" t="t" r="r" b="b"/>
            <a:pathLst>
              <a:path w="2056408" h="2056408">
                <a:moveTo>
                  <a:pt x="0" y="0"/>
                </a:moveTo>
                <a:lnTo>
                  <a:pt x="2056408" y="0"/>
                </a:lnTo>
                <a:lnTo>
                  <a:pt x="2056408" y="2056408"/>
                </a:lnTo>
                <a:lnTo>
                  <a:pt x="0" y="2056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17957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22532" y="57079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593601" cy="642038"/>
          </a:xfrm>
          <a:custGeom>
            <a:avLst/>
            <a:gdLst/>
            <a:ahLst/>
            <a:cxnLst/>
            <a:rect l="l" t="t" r="r" b="b"/>
            <a:pathLst>
              <a:path w="593601" h="642038">
                <a:moveTo>
                  <a:pt x="0" y="0"/>
                </a:moveTo>
                <a:lnTo>
                  <a:pt x="593601" y="0"/>
                </a:lnTo>
                <a:lnTo>
                  <a:pt x="593601" y="642038"/>
                </a:lnTo>
                <a:lnTo>
                  <a:pt x="0" y="642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5275966" y="652219"/>
            <a:ext cx="5968806" cy="5968806"/>
          </a:xfrm>
          <a:custGeom>
            <a:avLst/>
            <a:gdLst/>
            <a:ahLst/>
            <a:cxnLst/>
            <a:rect l="l" t="t" r="r" b="b"/>
            <a:pathLst>
              <a:path w="5968806" h="5968806">
                <a:moveTo>
                  <a:pt x="0" y="0"/>
                </a:moveTo>
                <a:lnTo>
                  <a:pt x="5968805" y="0"/>
                </a:lnTo>
                <a:lnTo>
                  <a:pt x="5968805" y="5968805"/>
                </a:lnTo>
                <a:lnTo>
                  <a:pt x="0" y="59688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7564038" y="1429004"/>
            <a:ext cx="758244" cy="758244"/>
          </a:xfrm>
          <a:custGeom>
            <a:avLst/>
            <a:gdLst/>
            <a:ahLst/>
            <a:cxnLst/>
            <a:rect l="l" t="t" r="r" b="b"/>
            <a:pathLst>
              <a:path w="758244" h="758244">
                <a:moveTo>
                  <a:pt x="0" y="0"/>
                </a:moveTo>
                <a:lnTo>
                  <a:pt x="758244" y="0"/>
                </a:lnTo>
                <a:lnTo>
                  <a:pt x="758244" y="758244"/>
                </a:lnTo>
                <a:lnTo>
                  <a:pt x="0" y="758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21693" y="6449574"/>
            <a:ext cx="5385764" cy="204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거래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매물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지도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건물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시세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시각화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(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그래프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)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체크리스트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기반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AI추천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및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지도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연동</a:t>
            </a:r>
            <a:endParaRPr lang="en-US" sz="2400" dirty="0">
              <a:solidFill>
                <a:srgbClr val="0F46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"/>
              <a:sym typeface="Akzidenz-Grotesk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커뮤니티</a:t>
            </a:r>
            <a:endParaRPr lang="en-US" sz="2400" dirty="0">
              <a:solidFill>
                <a:srgbClr val="0F46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"/>
              <a:sym typeface="Akzidenz-Grotesk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493259" y="3909350"/>
            <a:ext cx="5101887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지도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내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범위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검색</a:t>
            </a:r>
            <a:endParaRPr lang="en-US" sz="2400" dirty="0">
              <a:solidFill>
                <a:srgbClr val="0F46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"/>
              <a:sym typeface="Akzidenz-Grotesk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회원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관리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(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네이버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로그인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)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건물별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리뷰</a:t>
            </a:r>
            <a:r>
              <a:rPr lang="en-US" sz="2400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및 </a:t>
            </a: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평점</a:t>
            </a:r>
            <a:endParaRPr lang="en-US" sz="2400" dirty="0">
              <a:solidFill>
                <a:srgbClr val="0F46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"/>
              <a:sym typeface="Akzidenz-Grotesk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계산기</a:t>
            </a:r>
            <a:endParaRPr lang="en-US" sz="2400" dirty="0">
              <a:solidFill>
                <a:srgbClr val="0F46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"/>
              <a:sym typeface="Akzidenz-Grotesk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23228" y="2554754"/>
            <a:ext cx="1275818" cy="465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손영재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11944" y="5362460"/>
            <a:ext cx="1202632" cy="46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이지혜</a:t>
            </a:r>
            <a:endParaRPr lang="en-US" sz="2799" b="1" dirty="0">
              <a:solidFill>
                <a:srgbClr val="0F46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 Bold"/>
              <a:sym typeface="Akzidenz-Grotesk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88421" y="885825"/>
            <a:ext cx="3149563" cy="82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역할</a:t>
            </a:r>
            <a:r>
              <a:rPr lang="en-US" sz="5299" b="1" dirty="0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분담</a:t>
            </a:r>
            <a:endParaRPr lang="en-US" sz="5299" b="1" dirty="0">
              <a:solidFill>
                <a:srgbClr val="0E2F5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 Heavy"/>
              <a:sym typeface="Akzidenz-Grotesk Heav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283721" y="1493393"/>
            <a:ext cx="1202632" cy="46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이지혜</a:t>
            </a:r>
            <a:endParaRPr lang="en-US" sz="2799" b="1" dirty="0">
              <a:solidFill>
                <a:srgbClr val="0F46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 Bold"/>
              <a:sym typeface="Akzidenz-Grotesk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610516" y="1472211"/>
            <a:ext cx="1066968" cy="465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F46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Bold"/>
                <a:sym typeface="Akzidenz-Grotesk Bold"/>
              </a:rPr>
              <a:t>손영재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55250" y="3521930"/>
            <a:ext cx="3287656" cy="76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5" lvl="1" indent="-237487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건물</a:t>
            </a:r>
            <a:r>
              <a:rPr lang="en-US" sz="2000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000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시세</a:t>
            </a:r>
            <a:r>
              <a:rPr lang="en-US" sz="2000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000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시각화</a:t>
            </a:r>
            <a:r>
              <a:rPr lang="en-US" sz="2000" u="none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</a:p>
          <a:p>
            <a:pPr marL="237488" lvl="1" algn="l">
              <a:lnSpc>
                <a:spcPts val="3079"/>
              </a:lnSpc>
              <a:spcBef>
                <a:spcPct val="0"/>
              </a:spcBef>
            </a:pPr>
            <a:r>
              <a:rPr lang="en-US" sz="2000" u="none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	(</a:t>
            </a:r>
            <a:r>
              <a:rPr lang="en-US" sz="2000" u="none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그래프</a:t>
            </a:r>
            <a:r>
              <a:rPr lang="en-US" sz="2000" u="none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55250" y="4810003"/>
            <a:ext cx="3287656" cy="76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5" lvl="1" indent="-237487" algn="l">
              <a:lnSpc>
                <a:spcPts val="3079"/>
              </a:lnSpc>
              <a:buFont typeface="Arial"/>
              <a:buChar char="•"/>
            </a:pPr>
            <a:r>
              <a:rPr lang="en-US" sz="2000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부동산</a:t>
            </a:r>
            <a:r>
              <a:rPr lang="en-US" sz="2000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000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정보</a:t>
            </a:r>
            <a:r>
              <a:rPr lang="en-US" sz="2000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000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게시판</a:t>
            </a:r>
            <a:r>
              <a:rPr lang="en-US" sz="2000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</a:p>
          <a:p>
            <a:pPr marL="237488" lvl="1" algn="l">
              <a:lnSpc>
                <a:spcPts val="3079"/>
              </a:lnSpc>
              <a:spcBef>
                <a:spcPct val="0"/>
              </a:spcBef>
            </a:pPr>
            <a:r>
              <a:rPr lang="en-US" sz="2000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     (</a:t>
            </a:r>
            <a:r>
              <a:rPr lang="en-US" sz="2000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키워드</a:t>
            </a:r>
            <a:r>
              <a:rPr lang="en-US" sz="2000" u="none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000" u="none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검색</a:t>
            </a:r>
            <a:r>
              <a:rPr lang="en-US" sz="2000" u="none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55250" y="6203232"/>
            <a:ext cx="3287656" cy="37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5" lvl="1" indent="-237487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건물별</a:t>
            </a:r>
            <a:r>
              <a:rPr lang="en-US" sz="2000" u="none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평점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5250" y="7398350"/>
            <a:ext cx="3287656" cy="76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5" lvl="1" indent="-237487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범위</a:t>
            </a:r>
            <a:r>
              <a:rPr lang="en-US" sz="2000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내 </a:t>
            </a:r>
            <a:r>
              <a:rPr lang="en-US" sz="2000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상승</a:t>
            </a:r>
            <a:r>
              <a:rPr lang="en-US" sz="2000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/</a:t>
            </a:r>
            <a:r>
              <a:rPr lang="en-US" sz="2000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하락률</a:t>
            </a:r>
            <a:r>
              <a:rPr lang="en-US" sz="2000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</a:p>
          <a:p>
            <a:pPr marL="237488" lvl="1" algn="l">
              <a:lnSpc>
                <a:spcPts val="3079"/>
              </a:lnSpc>
              <a:spcBef>
                <a:spcPct val="0"/>
              </a:spcBef>
            </a:pPr>
            <a:r>
              <a:rPr lang="en-US" sz="2000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	</a:t>
            </a:r>
            <a:r>
              <a:rPr lang="en-US" sz="2000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랭킹</a:t>
            </a:r>
            <a:r>
              <a:rPr lang="en-US" sz="2000" u="none" spc="1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</a:t>
            </a:r>
            <a:r>
              <a:rPr lang="en-US" sz="2000" u="none" spc="1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제공</a:t>
            </a:r>
            <a:endParaRPr lang="en-US" sz="2000" u="none" spc="1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"/>
              <a:sym typeface="Akzidenz-Grotes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520234" y="3521930"/>
            <a:ext cx="3174158" cy="76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평수별, 년도별 평균 시세 그래프 제공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3239" y="4810003"/>
            <a:ext cx="3419540" cy="36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키워드 기반 정보 게시판 운영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3239" y="6102472"/>
            <a:ext cx="3287656" cy="75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spc="10">
                <a:solidFill>
                  <a:srgbClr val="FF313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실거주자 기반 평점 시스템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u="none" spc="10">
                <a:solidFill>
                  <a:srgbClr val="FF313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(실주거자만 등록 가능)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3239" y="7394941"/>
            <a:ext cx="3545606" cy="36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spc="10">
                <a:solidFill>
                  <a:srgbClr val="FF313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사용자 지정 범위 내 랭킹 제공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11227" y="3521930"/>
            <a:ext cx="3287656" cy="37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시세</a:t>
            </a:r>
            <a:r>
              <a:rPr lang="en-US" sz="2000" u="none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변동 그래프 제공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11227" y="4810003"/>
            <a:ext cx="3287656" cy="76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'단지톡'을 통한 사용자 의견</a:t>
            </a:r>
            <a:r>
              <a:rPr lang="en-US" sz="2000" u="none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공유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11227" y="6102472"/>
            <a:ext cx="3287656" cy="37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해당 기능</a:t>
            </a:r>
            <a:r>
              <a:rPr lang="en-US" sz="2000" u="none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미제공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11227" y="7398350"/>
            <a:ext cx="3287656" cy="37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해당 기능</a:t>
            </a:r>
            <a:r>
              <a:rPr lang="en-US" sz="2000" u="none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 미제공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853413" y="2395259"/>
            <a:ext cx="4634607" cy="845562"/>
            <a:chOff x="0" y="0"/>
            <a:chExt cx="29445010" cy="5372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445009" cy="5372100"/>
            </a:xfrm>
            <a:custGeom>
              <a:avLst/>
              <a:gdLst/>
              <a:ahLst/>
              <a:cxnLst/>
              <a:rect l="l" t="t" r="r" b="b"/>
              <a:pathLst>
                <a:path w="29445009" h="5372100">
                  <a:moveTo>
                    <a:pt x="2789434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7894341" y="5372100"/>
                  </a:lnTo>
                  <a:lnTo>
                    <a:pt x="29445009" y="2686050"/>
                  </a:lnTo>
                  <a:lnTo>
                    <a:pt x="27894341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964168" y="2395259"/>
            <a:ext cx="4634607" cy="845562"/>
            <a:chOff x="0" y="0"/>
            <a:chExt cx="29445010" cy="5372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445009" cy="5372100"/>
            </a:xfrm>
            <a:custGeom>
              <a:avLst/>
              <a:gdLst/>
              <a:ahLst/>
              <a:cxnLst/>
              <a:rect l="l" t="t" r="r" b="b"/>
              <a:pathLst>
                <a:path w="29445009" h="5372100">
                  <a:moveTo>
                    <a:pt x="2789434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7894341" y="5372100"/>
                  </a:lnTo>
                  <a:lnTo>
                    <a:pt x="29445009" y="2686050"/>
                  </a:lnTo>
                  <a:lnTo>
                    <a:pt x="27894341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67982" y="2395259"/>
            <a:ext cx="4634607" cy="845562"/>
            <a:chOff x="0" y="0"/>
            <a:chExt cx="29445010" cy="5372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445009" cy="5372100"/>
            </a:xfrm>
            <a:custGeom>
              <a:avLst/>
              <a:gdLst/>
              <a:ahLst/>
              <a:cxnLst/>
              <a:rect l="l" t="t" r="r" b="b"/>
              <a:pathLst>
                <a:path w="29445009" h="5372100">
                  <a:moveTo>
                    <a:pt x="2789434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7894341" y="5372100"/>
                  </a:lnTo>
                  <a:lnTo>
                    <a:pt x="29445009" y="2686050"/>
                  </a:lnTo>
                  <a:lnTo>
                    <a:pt x="27894341" y="0"/>
                  </a:ln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>
            <a:off x="4102616" y="4521972"/>
            <a:ext cx="12357588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4102616" y="5810045"/>
            <a:ext cx="12357588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4102616" y="7102514"/>
            <a:ext cx="12357588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4102616" y="8394983"/>
            <a:ext cx="12357588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255250" y="2575258"/>
            <a:ext cx="344591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Medium"/>
                <a:sym typeface="Akzidenz-Grotesk Medium"/>
              </a:rPr>
              <a:t>기능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83239" y="2575258"/>
            <a:ext cx="341954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Medium"/>
                <a:sym typeface="Akzidenz-Grotesk Medium"/>
              </a:rPr>
              <a:t>GOZIP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11227" y="2575258"/>
            <a:ext cx="3775629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Medium"/>
                <a:sym typeface="Akzidenz-Grotesk Medium"/>
              </a:rPr>
              <a:t>KB부동산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8421" y="885825"/>
            <a:ext cx="6843405" cy="81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시장</a:t>
            </a:r>
            <a:r>
              <a:rPr lang="en-US" sz="5299" b="1" dirty="0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분석</a:t>
            </a:r>
            <a:endParaRPr lang="en-US" sz="5299" b="1" dirty="0">
              <a:solidFill>
                <a:srgbClr val="0E2F5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 Heavy"/>
              <a:sym typeface="Akzidenz-Grotesk Heavy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0" y="0"/>
            <a:ext cx="593601" cy="642038"/>
          </a:xfrm>
          <a:custGeom>
            <a:avLst/>
            <a:gdLst/>
            <a:ahLst/>
            <a:cxnLst/>
            <a:rect l="l" t="t" r="r" b="b"/>
            <a:pathLst>
              <a:path w="593601" h="642038">
                <a:moveTo>
                  <a:pt x="0" y="0"/>
                </a:moveTo>
                <a:lnTo>
                  <a:pt x="593601" y="0"/>
                </a:lnTo>
                <a:lnTo>
                  <a:pt x="593601" y="642038"/>
                </a:lnTo>
                <a:lnTo>
                  <a:pt x="0" y="64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AutoShape 29"/>
          <p:cNvSpPr/>
          <p:nvPr/>
        </p:nvSpPr>
        <p:spPr>
          <a:xfrm>
            <a:off x="12065316" y="90397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4255250" y="8494996"/>
            <a:ext cx="3287656" cy="37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5" lvl="1" indent="-237487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계산기 기능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83239" y="8494996"/>
            <a:ext cx="3287656" cy="37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spc="10">
                <a:solidFill>
                  <a:srgbClr val="FF313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제공함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11227" y="8494996"/>
            <a:ext cx="3287656" cy="37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000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해당 기능 </a:t>
            </a:r>
            <a:r>
              <a:rPr lang="en-US" sz="2000" u="none" spc="1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"/>
                <a:sym typeface="Akzidenz-Grotesk"/>
              </a:rPr>
              <a:t>미제공</a:t>
            </a:r>
          </a:p>
        </p:txBody>
      </p:sp>
      <p:sp>
        <p:nvSpPr>
          <p:cNvPr id="33" name="AutoShape 33"/>
          <p:cNvSpPr/>
          <p:nvPr/>
        </p:nvSpPr>
        <p:spPr>
          <a:xfrm>
            <a:off x="4182863" y="9495038"/>
            <a:ext cx="12357588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-1696343" y="7102514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817" y="2782372"/>
            <a:ext cx="3353620" cy="5894830"/>
            <a:chOff x="0" y="0"/>
            <a:chExt cx="883258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3773" y="1548283"/>
            <a:ext cx="14404373" cy="8210493"/>
          </a:xfrm>
          <a:custGeom>
            <a:avLst/>
            <a:gdLst/>
            <a:ahLst/>
            <a:cxnLst/>
            <a:rect l="l" t="t" r="r" b="b"/>
            <a:pathLst>
              <a:path w="14404373" h="8210493">
                <a:moveTo>
                  <a:pt x="0" y="0"/>
                </a:moveTo>
                <a:lnTo>
                  <a:pt x="14404373" y="0"/>
                </a:lnTo>
                <a:lnTo>
                  <a:pt x="14404373" y="8210493"/>
                </a:lnTo>
                <a:lnTo>
                  <a:pt x="0" y="8210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558048" y="-140498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593601" cy="642038"/>
          </a:xfrm>
          <a:custGeom>
            <a:avLst/>
            <a:gdLst/>
            <a:ahLst/>
            <a:cxnLst/>
            <a:rect l="l" t="t" r="r" b="b"/>
            <a:pathLst>
              <a:path w="593601" h="642038">
                <a:moveTo>
                  <a:pt x="0" y="0"/>
                </a:moveTo>
                <a:lnTo>
                  <a:pt x="593601" y="0"/>
                </a:lnTo>
                <a:lnTo>
                  <a:pt x="593601" y="642038"/>
                </a:lnTo>
                <a:lnTo>
                  <a:pt x="0" y="642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88421" y="885825"/>
            <a:ext cx="5677472" cy="82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시스템</a:t>
            </a:r>
            <a:r>
              <a:rPr lang="en-US" sz="5299" b="1" dirty="0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아키텍</a:t>
            </a:r>
            <a:r>
              <a:rPr lang="ko-KR" altLang="en-US" sz="5299" b="1" dirty="0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처</a:t>
            </a:r>
            <a:endParaRPr lang="en-US" sz="5299" b="1" dirty="0">
              <a:solidFill>
                <a:srgbClr val="0E2F5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 Heavy"/>
              <a:sym typeface="Akzidenz-Grotesk Heavy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584358" y="440948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6" y="0"/>
                </a:lnTo>
                <a:lnTo>
                  <a:pt x="647476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12065316" y="90397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9958" y="5630030"/>
            <a:ext cx="5650143" cy="3676462"/>
            <a:chOff x="0" y="0"/>
            <a:chExt cx="1488104" cy="9682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104" cy="968286"/>
            </a:xfrm>
            <a:custGeom>
              <a:avLst/>
              <a:gdLst/>
              <a:ahLst/>
              <a:cxnLst/>
              <a:rect l="l" t="t" r="r" b="b"/>
              <a:pathLst>
                <a:path w="1488104" h="968286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488104" cy="1063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67814" y="-12051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33450" y="3970780"/>
            <a:ext cx="5792410" cy="665701"/>
            <a:chOff x="0" y="0"/>
            <a:chExt cx="7723213" cy="887601"/>
          </a:xfrm>
        </p:grpSpPr>
        <p:grpSp>
          <p:nvGrpSpPr>
            <p:cNvPr id="7" name="Group 7"/>
            <p:cNvGrpSpPr/>
            <p:nvPr/>
          </p:nvGrpSpPr>
          <p:grpSpPr>
            <a:xfrm>
              <a:off x="1166187" y="0"/>
              <a:ext cx="6557026" cy="887601"/>
              <a:chOff x="0" y="0"/>
              <a:chExt cx="1295215" cy="17532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95215" cy="175329"/>
              </a:xfrm>
              <a:custGeom>
                <a:avLst/>
                <a:gdLst/>
                <a:ahLst/>
                <a:cxnLst/>
                <a:rect l="l" t="t" r="r" b="b"/>
                <a:pathLst>
                  <a:path w="1295215" h="175329">
                    <a:moveTo>
                      <a:pt x="80288" y="0"/>
                    </a:moveTo>
                    <a:lnTo>
                      <a:pt x="1214927" y="0"/>
                    </a:lnTo>
                    <a:cubicBezTo>
                      <a:pt x="1236221" y="0"/>
                      <a:pt x="1256642" y="8459"/>
                      <a:pt x="1271699" y="23516"/>
                    </a:cubicBezTo>
                    <a:cubicBezTo>
                      <a:pt x="1286756" y="38573"/>
                      <a:pt x="1295215" y="58994"/>
                      <a:pt x="1295215" y="80288"/>
                    </a:cubicBezTo>
                    <a:lnTo>
                      <a:pt x="1295215" y="95041"/>
                    </a:lnTo>
                    <a:cubicBezTo>
                      <a:pt x="1295215" y="116334"/>
                      <a:pt x="1286756" y="136756"/>
                      <a:pt x="1271699" y="151813"/>
                    </a:cubicBezTo>
                    <a:cubicBezTo>
                      <a:pt x="1256642" y="166870"/>
                      <a:pt x="1236221" y="175329"/>
                      <a:pt x="1214927" y="175329"/>
                    </a:cubicBezTo>
                    <a:lnTo>
                      <a:pt x="80288" y="175329"/>
                    </a:lnTo>
                    <a:cubicBezTo>
                      <a:pt x="58994" y="175329"/>
                      <a:pt x="38573" y="166870"/>
                      <a:pt x="23516" y="151813"/>
                    </a:cubicBezTo>
                    <a:cubicBezTo>
                      <a:pt x="8459" y="136756"/>
                      <a:pt x="0" y="116334"/>
                      <a:pt x="0" y="95041"/>
                    </a:cubicBezTo>
                    <a:lnTo>
                      <a:pt x="0" y="80288"/>
                    </a:lnTo>
                    <a:cubicBezTo>
                      <a:pt x="0" y="58994"/>
                      <a:pt x="8459" y="38573"/>
                      <a:pt x="23516" y="23516"/>
                    </a:cubicBezTo>
                    <a:cubicBezTo>
                      <a:pt x="38573" y="8459"/>
                      <a:pt x="58994" y="0"/>
                      <a:pt x="80288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  <p:txBody>
              <a:bodyPr/>
              <a:lstStyle/>
              <a:p>
                <a:endParaRPr lang="ko-KR" altLang="en-US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295215" cy="222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0" y="0"/>
              <a:ext cx="887601" cy="887601"/>
            </a:xfrm>
            <a:custGeom>
              <a:avLst/>
              <a:gdLst/>
              <a:ahLst/>
              <a:cxnLst/>
              <a:rect l="l" t="t" r="r" b="b"/>
              <a:pathLst>
                <a:path w="887601" h="887601">
                  <a:moveTo>
                    <a:pt x="0" y="0"/>
                  </a:moveTo>
                  <a:lnTo>
                    <a:pt x="887601" y="0"/>
                  </a:lnTo>
                  <a:lnTo>
                    <a:pt x="887601" y="887601"/>
                  </a:lnTo>
                  <a:lnTo>
                    <a:pt x="0" y="88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14732" y="182671"/>
              <a:ext cx="6121292" cy="49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ileron Ultra-Bold"/>
                  <a:sym typeface="Aileron Ultra-Bold"/>
                </a:rPr>
                <a:t>2. 아파트 검색결과</a:t>
              </a:r>
              <a:r>
                <a:rPr lang="en-US" sz="2200" b="1" u="none" strike="noStrike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ileron Ultra-Bold"/>
                  <a:sym typeface="Aileron Ultra-Bold"/>
                </a:rPr>
                <a:t> 상세 정보 제공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3450" y="6680007"/>
            <a:ext cx="5756624" cy="670342"/>
            <a:chOff x="0" y="0"/>
            <a:chExt cx="7675499" cy="893790"/>
          </a:xfrm>
        </p:grpSpPr>
        <p:grpSp>
          <p:nvGrpSpPr>
            <p:cNvPr id="13" name="Group 13"/>
            <p:cNvGrpSpPr/>
            <p:nvPr/>
          </p:nvGrpSpPr>
          <p:grpSpPr>
            <a:xfrm>
              <a:off x="1118473" y="0"/>
              <a:ext cx="6557026" cy="887601"/>
              <a:chOff x="0" y="0"/>
              <a:chExt cx="1295215" cy="17532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95215" cy="175329"/>
              </a:xfrm>
              <a:custGeom>
                <a:avLst/>
                <a:gdLst/>
                <a:ahLst/>
                <a:cxnLst/>
                <a:rect l="l" t="t" r="r" b="b"/>
                <a:pathLst>
                  <a:path w="1295215" h="175329">
                    <a:moveTo>
                      <a:pt x="80288" y="0"/>
                    </a:moveTo>
                    <a:lnTo>
                      <a:pt x="1214927" y="0"/>
                    </a:lnTo>
                    <a:cubicBezTo>
                      <a:pt x="1236221" y="0"/>
                      <a:pt x="1256642" y="8459"/>
                      <a:pt x="1271699" y="23516"/>
                    </a:cubicBezTo>
                    <a:cubicBezTo>
                      <a:pt x="1286756" y="38573"/>
                      <a:pt x="1295215" y="58994"/>
                      <a:pt x="1295215" y="80288"/>
                    </a:cubicBezTo>
                    <a:lnTo>
                      <a:pt x="1295215" y="95041"/>
                    </a:lnTo>
                    <a:cubicBezTo>
                      <a:pt x="1295215" y="116334"/>
                      <a:pt x="1286756" y="136756"/>
                      <a:pt x="1271699" y="151813"/>
                    </a:cubicBezTo>
                    <a:cubicBezTo>
                      <a:pt x="1256642" y="166870"/>
                      <a:pt x="1236221" y="175329"/>
                      <a:pt x="1214927" y="175329"/>
                    </a:cubicBezTo>
                    <a:lnTo>
                      <a:pt x="80288" y="175329"/>
                    </a:lnTo>
                    <a:cubicBezTo>
                      <a:pt x="58994" y="175329"/>
                      <a:pt x="38573" y="166870"/>
                      <a:pt x="23516" y="151813"/>
                    </a:cubicBezTo>
                    <a:cubicBezTo>
                      <a:pt x="8459" y="136756"/>
                      <a:pt x="0" y="116334"/>
                      <a:pt x="0" y="95041"/>
                    </a:cubicBezTo>
                    <a:lnTo>
                      <a:pt x="0" y="80288"/>
                    </a:lnTo>
                    <a:cubicBezTo>
                      <a:pt x="0" y="58994"/>
                      <a:pt x="8459" y="38573"/>
                      <a:pt x="23516" y="23516"/>
                    </a:cubicBezTo>
                    <a:cubicBezTo>
                      <a:pt x="38573" y="8459"/>
                      <a:pt x="58994" y="0"/>
                      <a:pt x="80288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  <p:txBody>
              <a:bodyPr/>
              <a:lstStyle/>
              <a:p>
                <a:endParaRPr lang="ko-KR" altLang="en-US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295215" cy="222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6189"/>
              <a:ext cx="887601" cy="887601"/>
            </a:xfrm>
            <a:custGeom>
              <a:avLst/>
              <a:gdLst/>
              <a:ahLst/>
              <a:cxnLst/>
              <a:rect l="l" t="t" r="r" b="b"/>
              <a:pathLst>
                <a:path w="887601" h="887601">
                  <a:moveTo>
                    <a:pt x="0" y="0"/>
                  </a:moveTo>
                  <a:lnTo>
                    <a:pt x="887601" y="0"/>
                  </a:lnTo>
                  <a:lnTo>
                    <a:pt x="887601" y="887601"/>
                  </a:lnTo>
                  <a:lnTo>
                    <a:pt x="0" y="88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67017" y="182671"/>
              <a:ext cx="6121292" cy="491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ileron Ultra-Bold"/>
                  <a:sym typeface="Aileron Ultra-Bold"/>
                </a:rPr>
                <a:t>5. 커뮤니티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3450" y="3067704"/>
            <a:ext cx="5802642" cy="665701"/>
            <a:chOff x="0" y="0"/>
            <a:chExt cx="7736855" cy="887601"/>
          </a:xfrm>
        </p:grpSpPr>
        <p:grpSp>
          <p:nvGrpSpPr>
            <p:cNvPr id="19" name="Group 19"/>
            <p:cNvGrpSpPr/>
            <p:nvPr/>
          </p:nvGrpSpPr>
          <p:grpSpPr>
            <a:xfrm>
              <a:off x="1179829" y="0"/>
              <a:ext cx="6557026" cy="887601"/>
              <a:chOff x="0" y="0"/>
              <a:chExt cx="1295215" cy="17532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95215" cy="175329"/>
              </a:xfrm>
              <a:custGeom>
                <a:avLst/>
                <a:gdLst/>
                <a:ahLst/>
                <a:cxnLst/>
                <a:rect l="l" t="t" r="r" b="b"/>
                <a:pathLst>
                  <a:path w="1295215" h="175329">
                    <a:moveTo>
                      <a:pt x="80288" y="0"/>
                    </a:moveTo>
                    <a:lnTo>
                      <a:pt x="1214927" y="0"/>
                    </a:lnTo>
                    <a:cubicBezTo>
                      <a:pt x="1236221" y="0"/>
                      <a:pt x="1256642" y="8459"/>
                      <a:pt x="1271699" y="23516"/>
                    </a:cubicBezTo>
                    <a:cubicBezTo>
                      <a:pt x="1286756" y="38573"/>
                      <a:pt x="1295215" y="58994"/>
                      <a:pt x="1295215" y="80288"/>
                    </a:cubicBezTo>
                    <a:lnTo>
                      <a:pt x="1295215" y="95041"/>
                    </a:lnTo>
                    <a:cubicBezTo>
                      <a:pt x="1295215" y="116334"/>
                      <a:pt x="1286756" y="136756"/>
                      <a:pt x="1271699" y="151813"/>
                    </a:cubicBezTo>
                    <a:cubicBezTo>
                      <a:pt x="1256642" y="166870"/>
                      <a:pt x="1236221" y="175329"/>
                      <a:pt x="1214927" y="175329"/>
                    </a:cubicBezTo>
                    <a:lnTo>
                      <a:pt x="80288" y="175329"/>
                    </a:lnTo>
                    <a:cubicBezTo>
                      <a:pt x="58994" y="175329"/>
                      <a:pt x="38573" y="166870"/>
                      <a:pt x="23516" y="151813"/>
                    </a:cubicBezTo>
                    <a:cubicBezTo>
                      <a:pt x="8459" y="136756"/>
                      <a:pt x="0" y="116334"/>
                      <a:pt x="0" y="95041"/>
                    </a:cubicBezTo>
                    <a:lnTo>
                      <a:pt x="0" y="80288"/>
                    </a:lnTo>
                    <a:cubicBezTo>
                      <a:pt x="0" y="58994"/>
                      <a:pt x="8459" y="38573"/>
                      <a:pt x="23516" y="23516"/>
                    </a:cubicBezTo>
                    <a:cubicBezTo>
                      <a:pt x="38573" y="8459"/>
                      <a:pt x="58994" y="0"/>
                      <a:pt x="80288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  <p:txBody>
              <a:bodyPr/>
              <a:lstStyle/>
              <a:p>
                <a:endParaRPr lang="ko-KR" altLang="en-US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295215" cy="222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0" y="0"/>
              <a:ext cx="887601" cy="887601"/>
            </a:xfrm>
            <a:custGeom>
              <a:avLst/>
              <a:gdLst/>
              <a:ahLst/>
              <a:cxnLst/>
              <a:rect l="l" t="t" r="r" b="b"/>
              <a:pathLst>
                <a:path w="887601" h="887601">
                  <a:moveTo>
                    <a:pt x="0" y="0"/>
                  </a:moveTo>
                  <a:lnTo>
                    <a:pt x="887601" y="0"/>
                  </a:lnTo>
                  <a:lnTo>
                    <a:pt x="887601" y="887601"/>
                  </a:lnTo>
                  <a:lnTo>
                    <a:pt x="0" y="88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818420" y="182671"/>
              <a:ext cx="3279842" cy="49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1" dirty="0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ileron Ultra-Bold"/>
                  <a:sym typeface="Aileron Ultra-Bold"/>
                </a:rPr>
                <a:t>1.회원가입/</a:t>
              </a:r>
              <a:r>
                <a:rPr lang="en-US" sz="2200" b="1" dirty="0" err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ileron Ultra-Bold"/>
                  <a:sym typeface="Aileron Ultra-Bold"/>
                </a:rPr>
                <a:t>로그인</a:t>
              </a:r>
              <a:endParaRPr lang="en-US" sz="2200" b="1" dirty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ileron Ultra-Bold"/>
                <a:sym typeface="Aileron Ultra-Bold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7189048" y="544048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933450" y="4873855"/>
            <a:ext cx="5792410" cy="665701"/>
            <a:chOff x="0" y="0"/>
            <a:chExt cx="7723213" cy="887601"/>
          </a:xfrm>
        </p:grpSpPr>
        <p:grpSp>
          <p:nvGrpSpPr>
            <p:cNvPr id="26" name="Group 26"/>
            <p:cNvGrpSpPr/>
            <p:nvPr/>
          </p:nvGrpSpPr>
          <p:grpSpPr>
            <a:xfrm>
              <a:off x="1166187" y="0"/>
              <a:ext cx="6557026" cy="887601"/>
              <a:chOff x="0" y="0"/>
              <a:chExt cx="1295215" cy="17532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95215" cy="175329"/>
              </a:xfrm>
              <a:custGeom>
                <a:avLst/>
                <a:gdLst/>
                <a:ahLst/>
                <a:cxnLst/>
                <a:rect l="l" t="t" r="r" b="b"/>
                <a:pathLst>
                  <a:path w="1295215" h="175329">
                    <a:moveTo>
                      <a:pt x="80288" y="0"/>
                    </a:moveTo>
                    <a:lnTo>
                      <a:pt x="1214927" y="0"/>
                    </a:lnTo>
                    <a:cubicBezTo>
                      <a:pt x="1236221" y="0"/>
                      <a:pt x="1256642" y="8459"/>
                      <a:pt x="1271699" y="23516"/>
                    </a:cubicBezTo>
                    <a:cubicBezTo>
                      <a:pt x="1286756" y="38573"/>
                      <a:pt x="1295215" y="58994"/>
                      <a:pt x="1295215" y="80288"/>
                    </a:cubicBezTo>
                    <a:lnTo>
                      <a:pt x="1295215" y="95041"/>
                    </a:lnTo>
                    <a:cubicBezTo>
                      <a:pt x="1295215" y="116334"/>
                      <a:pt x="1286756" y="136756"/>
                      <a:pt x="1271699" y="151813"/>
                    </a:cubicBezTo>
                    <a:cubicBezTo>
                      <a:pt x="1256642" y="166870"/>
                      <a:pt x="1236221" y="175329"/>
                      <a:pt x="1214927" y="175329"/>
                    </a:cubicBezTo>
                    <a:lnTo>
                      <a:pt x="80288" y="175329"/>
                    </a:lnTo>
                    <a:cubicBezTo>
                      <a:pt x="58994" y="175329"/>
                      <a:pt x="38573" y="166870"/>
                      <a:pt x="23516" y="151813"/>
                    </a:cubicBezTo>
                    <a:cubicBezTo>
                      <a:pt x="8459" y="136756"/>
                      <a:pt x="0" y="116334"/>
                      <a:pt x="0" y="95041"/>
                    </a:cubicBezTo>
                    <a:lnTo>
                      <a:pt x="0" y="80288"/>
                    </a:lnTo>
                    <a:cubicBezTo>
                      <a:pt x="0" y="58994"/>
                      <a:pt x="8459" y="38573"/>
                      <a:pt x="23516" y="23516"/>
                    </a:cubicBezTo>
                    <a:cubicBezTo>
                      <a:pt x="38573" y="8459"/>
                      <a:pt x="58994" y="0"/>
                      <a:pt x="80288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  <p:txBody>
              <a:bodyPr/>
              <a:lstStyle/>
              <a:p>
                <a:endParaRPr lang="ko-KR" altLang="en-US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295215" cy="222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0" y="0"/>
              <a:ext cx="887601" cy="887601"/>
            </a:xfrm>
            <a:custGeom>
              <a:avLst/>
              <a:gdLst/>
              <a:ahLst/>
              <a:cxnLst/>
              <a:rect l="l" t="t" r="r" b="b"/>
              <a:pathLst>
                <a:path w="887601" h="887601">
                  <a:moveTo>
                    <a:pt x="0" y="0"/>
                  </a:moveTo>
                  <a:lnTo>
                    <a:pt x="887601" y="0"/>
                  </a:lnTo>
                  <a:lnTo>
                    <a:pt x="887601" y="887601"/>
                  </a:lnTo>
                  <a:lnTo>
                    <a:pt x="0" y="88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414732" y="182671"/>
              <a:ext cx="6121292" cy="49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ileron Ultra-Bold"/>
                  <a:sym typeface="Aileron Ultra-Bold"/>
                </a:rPr>
                <a:t>3. AI 추천 아파트</a:t>
              </a:r>
              <a:r>
                <a:rPr lang="en-US" sz="2200" b="1" u="none" strike="noStrike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ileron Ultra-Bold"/>
                  <a:sym typeface="Aileron Ultra-Bold"/>
                </a:rPr>
                <a:t> 제공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43681" y="5776931"/>
            <a:ext cx="5792410" cy="665701"/>
            <a:chOff x="0" y="0"/>
            <a:chExt cx="7723213" cy="887601"/>
          </a:xfrm>
        </p:grpSpPr>
        <p:grpSp>
          <p:nvGrpSpPr>
            <p:cNvPr id="32" name="Group 32"/>
            <p:cNvGrpSpPr/>
            <p:nvPr/>
          </p:nvGrpSpPr>
          <p:grpSpPr>
            <a:xfrm>
              <a:off x="1166187" y="0"/>
              <a:ext cx="6557026" cy="887601"/>
              <a:chOff x="0" y="0"/>
              <a:chExt cx="1295215" cy="17532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295215" cy="175329"/>
              </a:xfrm>
              <a:custGeom>
                <a:avLst/>
                <a:gdLst/>
                <a:ahLst/>
                <a:cxnLst/>
                <a:rect l="l" t="t" r="r" b="b"/>
                <a:pathLst>
                  <a:path w="1295215" h="175329">
                    <a:moveTo>
                      <a:pt x="80288" y="0"/>
                    </a:moveTo>
                    <a:lnTo>
                      <a:pt x="1214927" y="0"/>
                    </a:lnTo>
                    <a:cubicBezTo>
                      <a:pt x="1236221" y="0"/>
                      <a:pt x="1256642" y="8459"/>
                      <a:pt x="1271699" y="23516"/>
                    </a:cubicBezTo>
                    <a:cubicBezTo>
                      <a:pt x="1286756" y="38573"/>
                      <a:pt x="1295215" y="58994"/>
                      <a:pt x="1295215" y="80288"/>
                    </a:cubicBezTo>
                    <a:lnTo>
                      <a:pt x="1295215" y="95041"/>
                    </a:lnTo>
                    <a:cubicBezTo>
                      <a:pt x="1295215" y="116334"/>
                      <a:pt x="1286756" y="136756"/>
                      <a:pt x="1271699" y="151813"/>
                    </a:cubicBezTo>
                    <a:cubicBezTo>
                      <a:pt x="1256642" y="166870"/>
                      <a:pt x="1236221" y="175329"/>
                      <a:pt x="1214927" y="175329"/>
                    </a:cubicBezTo>
                    <a:lnTo>
                      <a:pt x="80288" y="175329"/>
                    </a:lnTo>
                    <a:cubicBezTo>
                      <a:pt x="58994" y="175329"/>
                      <a:pt x="38573" y="166870"/>
                      <a:pt x="23516" y="151813"/>
                    </a:cubicBezTo>
                    <a:cubicBezTo>
                      <a:pt x="8459" y="136756"/>
                      <a:pt x="0" y="116334"/>
                      <a:pt x="0" y="95041"/>
                    </a:cubicBezTo>
                    <a:lnTo>
                      <a:pt x="0" y="80288"/>
                    </a:lnTo>
                    <a:cubicBezTo>
                      <a:pt x="0" y="58994"/>
                      <a:pt x="8459" y="38573"/>
                      <a:pt x="23516" y="23516"/>
                    </a:cubicBezTo>
                    <a:cubicBezTo>
                      <a:pt x="38573" y="8459"/>
                      <a:pt x="58994" y="0"/>
                      <a:pt x="80288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  <p:txBody>
              <a:bodyPr/>
              <a:lstStyle/>
              <a:p>
                <a:endParaRPr lang="ko-KR" altLang="en-US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1295215" cy="222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0" y="0"/>
              <a:ext cx="887601" cy="887601"/>
            </a:xfrm>
            <a:custGeom>
              <a:avLst/>
              <a:gdLst/>
              <a:ahLst/>
              <a:cxnLst/>
              <a:rect l="l" t="t" r="r" b="b"/>
              <a:pathLst>
                <a:path w="887601" h="887601">
                  <a:moveTo>
                    <a:pt x="0" y="0"/>
                  </a:moveTo>
                  <a:lnTo>
                    <a:pt x="887601" y="0"/>
                  </a:lnTo>
                  <a:lnTo>
                    <a:pt x="887601" y="887601"/>
                  </a:lnTo>
                  <a:lnTo>
                    <a:pt x="0" y="88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414732" y="182671"/>
              <a:ext cx="6121292" cy="49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ileron Ultra-Bold"/>
                  <a:sym typeface="Aileron Ultra-Bold"/>
                </a:rPr>
                <a:t>4. 범위 내</a:t>
              </a:r>
              <a:r>
                <a:rPr lang="en-US" sz="2200" b="1" u="none" strike="noStrike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ileron Ultra-Bold"/>
                  <a:sym typeface="Aileron Ultra-Bold"/>
                </a:rPr>
                <a:t> 시세 증감률 랭킹 제공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69235" y="7587725"/>
            <a:ext cx="5756624" cy="670342"/>
            <a:chOff x="0" y="0"/>
            <a:chExt cx="7675499" cy="893790"/>
          </a:xfrm>
        </p:grpSpPr>
        <p:grpSp>
          <p:nvGrpSpPr>
            <p:cNvPr id="38" name="Group 38"/>
            <p:cNvGrpSpPr/>
            <p:nvPr/>
          </p:nvGrpSpPr>
          <p:grpSpPr>
            <a:xfrm>
              <a:off x="1118473" y="0"/>
              <a:ext cx="6557026" cy="887601"/>
              <a:chOff x="0" y="0"/>
              <a:chExt cx="1295215" cy="17532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295215" cy="175329"/>
              </a:xfrm>
              <a:custGeom>
                <a:avLst/>
                <a:gdLst/>
                <a:ahLst/>
                <a:cxnLst/>
                <a:rect l="l" t="t" r="r" b="b"/>
                <a:pathLst>
                  <a:path w="1295215" h="175329">
                    <a:moveTo>
                      <a:pt x="80288" y="0"/>
                    </a:moveTo>
                    <a:lnTo>
                      <a:pt x="1214927" y="0"/>
                    </a:lnTo>
                    <a:cubicBezTo>
                      <a:pt x="1236221" y="0"/>
                      <a:pt x="1256642" y="8459"/>
                      <a:pt x="1271699" y="23516"/>
                    </a:cubicBezTo>
                    <a:cubicBezTo>
                      <a:pt x="1286756" y="38573"/>
                      <a:pt x="1295215" y="58994"/>
                      <a:pt x="1295215" y="80288"/>
                    </a:cubicBezTo>
                    <a:lnTo>
                      <a:pt x="1295215" y="95041"/>
                    </a:lnTo>
                    <a:cubicBezTo>
                      <a:pt x="1295215" y="116334"/>
                      <a:pt x="1286756" y="136756"/>
                      <a:pt x="1271699" y="151813"/>
                    </a:cubicBezTo>
                    <a:cubicBezTo>
                      <a:pt x="1256642" y="166870"/>
                      <a:pt x="1236221" y="175329"/>
                      <a:pt x="1214927" y="175329"/>
                    </a:cubicBezTo>
                    <a:lnTo>
                      <a:pt x="80288" y="175329"/>
                    </a:lnTo>
                    <a:cubicBezTo>
                      <a:pt x="58994" y="175329"/>
                      <a:pt x="38573" y="166870"/>
                      <a:pt x="23516" y="151813"/>
                    </a:cubicBezTo>
                    <a:cubicBezTo>
                      <a:pt x="8459" y="136756"/>
                      <a:pt x="0" y="116334"/>
                      <a:pt x="0" y="95041"/>
                    </a:cubicBezTo>
                    <a:lnTo>
                      <a:pt x="0" y="80288"/>
                    </a:lnTo>
                    <a:cubicBezTo>
                      <a:pt x="0" y="58994"/>
                      <a:pt x="8459" y="38573"/>
                      <a:pt x="23516" y="23516"/>
                    </a:cubicBezTo>
                    <a:cubicBezTo>
                      <a:pt x="38573" y="8459"/>
                      <a:pt x="58994" y="0"/>
                      <a:pt x="80288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  <p:txBody>
              <a:bodyPr/>
              <a:lstStyle/>
              <a:p>
                <a:endParaRPr lang="ko-KR" altLang="en-US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1295215" cy="222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0" y="6189"/>
              <a:ext cx="887601" cy="887601"/>
            </a:xfrm>
            <a:custGeom>
              <a:avLst/>
              <a:gdLst/>
              <a:ahLst/>
              <a:cxnLst/>
              <a:rect l="l" t="t" r="r" b="b"/>
              <a:pathLst>
                <a:path w="887601" h="887601">
                  <a:moveTo>
                    <a:pt x="0" y="0"/>
                  </a:moveTo>
                  <a:lnTo>
                    <a:pt x="887601" y="0"/>
                  </a:lnTo>
                  <a:lnTo>
                    <a:pt x="887601" y="887601"/>
                  </a:lnTo>
                  <a:lnTo>
                    <a:pt x="0" y="887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367017" y="182671"/>
              <a:ext cx="6121292" cy="491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</a:pPr>
              <a:r>
                <a:rPr lang="en-US" sz="2200" b="1">
                  <a:solidFill>
                    <a:srgbClr val="FFFFF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ileron Ultra-Bold"/>
                  <a:sym typeface="Aileron Ultra-Bold"/>
                </a:rPr>
                <a:t>6. 부동산 관련 계산기</a:t>
              </a:r>
            </a:p>
          </p:txBody>
        </p:sp>
      </p:grpSp>
      <p:sp>
        <p:nvSpPr>
          <p:cNvPr id="43" name="Freeform 43"/>
          <p:cNvSpPr/>
          <p:nvPr/>
        </p:nvSpPr>
        <p:spPr>
          <a:xfrm>
            <a:off x="15619519" y="7762181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Freeform 44"/>
          <p:cNvSpPr/>
          <p:nvPr/>
        </p:nvSpPr>
        <p:spPr>
          <a:xfrm>
            <a:off x="8868465" y="640745"/>
            <a:ext cx="7957915" cy="9334797"/>
          </a:xfrm>
          <a:custGeom>
            <a:avLst/>
            <a:gdLst/>
            <a:ahLst/>
            <a:cxnLst/>
            <a:rect l="l" t="t" r="r" b="b"/>
            <a:pathLst>
              <a:path w="7957915" h="9334797">
                <a:moveTo>
                  <a:pt x="0" y="0"/>
                </a:moveTo>
                <a:lnTo>
                  <a:pt x="7957914" y="0"/>
                </a:lnTo>
                <a:lnTo>
                  <a:pt x="7957914" y="9334797"/>
                </a:lnTo>
                <a:lnTo>
                  <a:pt x="0" y="9334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TextBox 45"/>
          <p:cNvSpPr txBox="1"/>
          <p:nvPr/>
        </p:nvSpPr>
        <p:spPr>
          <a:xfrm>
            <a:off x="988421" y="885825"/>
            <a:ext cx="5677472" cy="82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요구사항</a:t>
            </a:r>
            <a:r>
              <a:rPr lang="en-US" sz="5299" b="1" dirty="0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명세서</a:t>
            </a:r>
            <a:endParaRPr lang="en-US" sz="5299" b="1" dirty="0">
              <a:solidFill>
                <a:srgbClr val="0E2F5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 Heavy"/>
              <a:sym typeface="Akzidenz-Grotesk Heav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392170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73333" y="3739421"/>
            <a:ext cx="7885967" cy="18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56"/>
              </a:lnSpc>
            </a:pPr>
            <a:r>
              <a:rPr lang="en-US" sz="11934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시연</a:t>
            </a:r>
            <a:r>
              <a:rPr lang="en-US" sz="11934" b="1" dirty="0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 </a:t>
            </a:r>
            <a:r>
              <a:rPr lang="en-US" sz="11934" b="1" dirty="0" err="1">
                <a:solidFill>
                  <a:srgbClr val="0E2F5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kzidenz-Grotesk Heavy"/>
                <a:sym typeface="Akzidenz-Grotesk Heavy"/>
              </a:rPr>
              <a:t>영상</a:t>
            </a:r>
            <a:endParaRPr lang="en-US" sz="11934" b="1" dirty="0">
              <a:solidFill>
                <a:srgbClr val="0E2F5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kzidenz-Grotesk Heavy"/>
              <a:sym typeface="Akzidenz-Grotesk Heavy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264511" y="53486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0" y="1141288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593601" cy="642038"/>
          </a:xfrm>
          <a:custGeom>
            <a:avLst/>
            <a:gdLst/>
            <a:ahLst/>
            <a:cxnLst/>
            <a:rect l="l" t="t" r="r" b="b"/>
            <a:pathLst>
              <a:path w="593601" h="642038">
                <a:moveTo>
                  <a:pt x="0" y="0"/>
                </a:moveTo>
                <a:lnTo>
                  <a:pt x="593601" y="0"/>
                </a:lnTo>
                <a:lnTo>
                  <a:pt x="593601" y="642038"/>
                </a:lnTo>
                <a:lnTo>
                  <a:pt x="0" y="642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26749" y="2334270"/>
            <a:ext cx="9146584" cy="5246370"/>
            <a:chOff x="0" y="0"/>
            <a:chExt cx="7981950" cy="4578350"/>
          </a:xfrm>
        </p:grpSpPr>
        <p:sp>
          <p:nvSpPr>
            <p:cNvPr id="11" name="Freeform 1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-13376" r="-1337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온라인 미디어 4" title="ssafyhome">
            <a:hlinkClick r:id="" action="ppaction://media"/>
            <a:extLst>
              <a:ext uri="{FF2B5EF4-FFF2-40B4-BE49-F238E27FC236}">
                <a16:creationId xmlns:a16="http://schemas.microsoft.com/office/drawing/2014/main" id="{E09C42E4-2080-D9A1-4054-AC032F14FE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7620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1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239</Words>
  <Application>Microsoft Office PowerPoint</Application>
  <PresentationFormat>사용자 지정</PresentationFormat>
  <Paragraphs>74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Montserrat Bold</vt:lpstr>
      <vt:lpstr>Calibri</vt:lpstr>
      <vt:lpstr>에스코어 드림 7 ExtraBold</vt:lpstr>
      <vt:lpstr>Barlow Condensed Heavy</vt:lpstr>
      <vt:lpstr>에스코어 드림 6 Bold</vt:lpstr>
      <vt:lpstr>Arial</vt:lpstr>
      <vt:lpstr>Akzidenz-Grotesk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Minimalist Real Estate Presentation</dc:title>
  <cp:lastModifiedBy>SonYeongJae</cp:lastModifiedBy>
  <cp:revision>5</cp:revision>
  <dcterms:created xsi:type="dcterms:W3CDTF">2006-08-16T00:00:00Z</dcterms:created>
  <dcterms:modified xsi:type="dcterms:W3CDTF">2025-05-27T12:17:06Z</dcterms:modified>
  <dc:identifier>DAGomS220IE</dc:identifier>
</cp:coreProperties>
</file>